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0" r:id="rId1"/>
  </p:sldMasterIdLst>
  <p:sldIdLst>
    <p:sldId id="258" r:id="rId2"/>
    <p:sldId id="256" r:id="rId3"/>
    <p:sldId id="282" r:id="rId4"/>
    <p:sldId id="257" r:id="rId5"/>
    <p:sldId id="260" r:id="rId6"/>
    <p:sldId id="288" r:id="rId7"/>
    <p:sldId id="261" r:id="rId8"/>
    <p:sldId id="262" r:id="rId9"/>
    <p:sldId id="275" r:id="rId10"/>
    <p:sldId id="263" r:id="rId11"/>
    <p:sldId id="264" r:id="rId12"/>
    <p:sldId id="278" r:id="rId13"/>
    <p:sldId id="280" r:id="rId14"/>
    <p:sldId id="281" r:id="rId15"/>
    <p:sldId id="266" r:id="rId16"/>
    <p:sldId id="272" r:id="rId17"/>
    <p:sldId id="273" r:id="rId18"/>
    <p:sldId id="274" r:id="rId19"/>
    <p:sldId id="268" r:id="rId20"/>
    <p:sldId id="277" r:id="rId21"/>
    <p:sldId id="267" r:id="rId22"/>
    <p:sldId id="283" r:id="rId23"/>
    <p:sldId id="284" r:id="rId24"/>
    <p:sldId id="285" r:id="rId25"/>
    <p:sldId id="286" r:id="rId26"/>
    <p:sldId id="287" r:id="rId27"/>
    <p:sldId id="271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28" autoAdjust="0"/>
    <p:restoredTop sz="94660"/>
  </p:normalViewPr>
  <p:slideViewPr>
    <p:cSldViewPr snapToGrid="0">
      <p:cViewPr varScale="1">
        <p:scale>
          <a:sx n="68" d="100"/>
          <a:sy n="68" d="100"/>
        </p:scale>
        <p:origin x="16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51639-B2D6-4652-B8C3-1B4C224A7BAF}" type="datetimeFigureOut">
              <a:rPr lang="en-US" smtClean="0"/>
              <a:pPr/>
              <a:t>8/14/2017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493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pPr/>
              <a:t>8/14/2017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28249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pPr/>
              <a:t>8/14/2017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69287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pPr/>
              <a:t>8/14/2017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1839674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pPr/>
              <a:t>8/14/2017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1172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pPr/>
              <a:t>8/14/2017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18497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pPr/>
              <a:t>8/14/2017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70609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/>
              <a:pPr/>
              <a:t>8/14/2017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026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smtClean="0"/>
              <a:pPr/>
              <a:t>8/14/2017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14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/>
              <a:pPr/>
              <a:t>8/14/2017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902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61B7-6B89-48AB-966F-622E2788EECC}" type="datetimeFigureOut">
              <a:rPr lang="en-US" smtClean="0"/>
              <a:pPr/>
              <a:t>8/14/2017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011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/>
              <a:pPr/>
              <a:t>8/14/2017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466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pPr/>
              <a:t>8/14/2017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585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pPr/>
              <a:t>8/14/2017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652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pPr/>
              <a:t>8/14/2017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827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smtClean="0"/>
              <a:pPr/>
              <a:t>8/14/2017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976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4A90-EB03-42F3-8859-2C2B2724C058}" type="datetimeFigureOut">
              <a:rPr lang="en-US" smtClean="0"/>
              <a:pPr/>
              <a:t>8/14/2017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20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smtClean="0"/>
              <a:pPr/>
              <a:t>8/14/2017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4254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mailto:Sherri.newago@ihs.gov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6202606"/>
          </a:xfrm>
        </p:spPr>
        <p:txBody>
          <a:bodyPr/>
          <a:lstStyle/>
          <a:p>
            <a:pPr algn="ctr"/>
            <a:r>
              <a:rPr lang="en-US" dirty="0" smtClean="0"/>
              <a:t>Leech Lake Suicide Prevention Efforts through Community Partnerships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National Behavioral Health Conference</a:t>
            </a:r>
            <a:br>
              <a:rPr lang="en-US" dirty="0" smtClean="0"/>
            </a:br>
            <a:r>
              <a:rPr lang="en-US" dirty="0" smtClean="0"/>
              <a:t>August 16, 2017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2800" dirty="0" smtClean="0"/>
              <a:t>Sherri </a:t>
            </a:r>
            <a:r>
              <a:rPr lang="en-US" sz="2800" dirty="0" err="1" smtClean="0"/>
              <a:t>Newago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Cass Lake Hospital MSPI Project Coordinator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09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We Are With the Team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Cultural Advisor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5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Rosemarie </a:t>
            </a:r>
            <a:r>
              <a:rPr lang="en-US" sz="2000" dirty="0" err="1" smtClean="0"/>
              <a:t>DeBungie</a:t>
            </a:r>
            <a:r>
              <a:rPr lang="en-US" sz="2000" dirty="0" smtClean="0"/>
              <a:t> was hired on August 8, 2016.  She is the first cultural advisor in the Indian Health Service.</a:t>
            </a:r>
          </a:p>
          <a:p>
            <a:endParaRPr lang="en-US" sz="2000" dirty="0"/>
          </a:p>
          <a:p>
            <a:pPr algn="ctr"/>
            <a:r>
              <a:rPr lang="en-US" sz="4800" dirty="0" smtClean="0">
                <a:sym typeface="Wingdings" panose="05000000000000000000" pitchFamily="2" charset="2"/>
              </a:rPr>
              <a:t></a:t>
            </a:r>
            <a:endParaRPr lang="en-US" sz="4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Project Coordinator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Sherri </a:t>
            </a:r>
            <a:r>
              <a:rPr lang="en-US" sz="2000" dirty="0" err="1" smtClean="0"/>
              <a:t>Newago</a:t>
            </a:r>
            <a:r>
              <a:rPr lang="en-US" sz="2000" dirty="0" smtClean="0"/>
              <a:t> was hired March 6, 2017.</a:t>
            </a:r>
            <a:endParaRPr lang="en-US" sz="2000" dirty="0"/>
          </a:p>
          <a:p>
            <a:pPr algn="ctr"/>
            <a:r>
              <a:rPr lang="en-US" sz="4800" dirty="0" smtClean="0">
                <a:sym typeface="Wingdings" panose="05000000000000000000" pitchFamily="2" charset="2"/>
              </a:rPr>
              <a:t></a:t>
            </a:r>
            <a:endParaRPr lang="en-US" sz="4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Psychiatric Mental Health Nurse Practitioner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7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Not hired yet.  Announced January 29, 2016. No one has applied. Closed December 31, 2016. It was re-announced.  One person has applied.</a:t>
            </a:r>
          </a:p>
          <a:p>
            <a:pPr algn="ctr"/>
            <a:r>
              <a:rPr lang="en-US" sz="4800" dirty="0" smtClean="0">
                <a:sym typeface="Wingdings" pitchFamily="2" charset="2"/>
              </a:rPr>
              <a:t>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51838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continued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67027" y="1442301"/>
            <a:ext cx="3751868" cy="1115161"/>
          </a:xfrm>
        </p:spPr>
        <p:txBody>
          <a:bodyPr/>
          <a:lstStyle/>
          <a:p>
            <a:r>
              <a:rPr lang="en-US" dirty="0" smtClean="0"/>
              <a:t>RN Care Coordinator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>
          <a:xfrm>
            <a:off x="3667027" y="2667000"/>
            <a:ext cx="3346515" cy="358933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Not announced yet.</a:t>
            </a:r>
            <a:endParaRPr lang="en-US" sz="2000" dirty="0"/>
          </a:p>
          <a:p>
            <a:pPr algn="ctr"/>
            <a:endParaRPr lang="en-US" sz="4800" dirty="0" smtClean="0">
              <a:sym typeface="Wingdings" panose="05000000000000000000" pitchFamily="2" charset="2"/>
            </a:endParaRPr>
          </a:p>
          <a:p>
            <a:pPr algn="ctr"/>
            <a:r>
              <a:rPr lang="en-US" sz="4800" dirty="0" smtClean="0">
                <a:sym typeface="Wingdings" panose="05000000000000000000" pitchFamily="2" charset="2"/>
              </a:rPr>
              <a:t>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1192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577970"/>
            <a:ext cx="8825659" cy="3045124"/>
          </a:xfrm>
        </p:spPr>
        <p:txBody>
          <a:bodyPr/>
          <a:lstStyle/>
          <a:p>
            <a:r>
              <a:rPr lang="en-US" dirty="0" smtClean="0"/>
              <a:t>The Columbia-Suicide Severity Rating Scale was accepted as the universal screening tool</a:t>
            </a:r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154954" y="3950898"/>
            <a:ext cx="8825659" cy="2355011"/>
          </a:xfrm>
        </p:spPr>
        <p:txBody>
          <a:bodyPr>
            <a:normAutofit lnSpcReduction="10000"/>
          </a:bodyPr>
          <a:lstStyle/>
          <a:p>
            <a:r>
              <a:rPr lang="en-US" sz="4000" dirty="0" smtClean="0"/>
              <a:t>The MSPI Project Coordinator trained school social workers in the use of the C-SSRS during the spring and summer of 2016.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1863305"/>
            <a:ext cx="9404723" cy="2234241"/>
          </a:xfrm>
        </p:spPr>
        <p:txBody>
          <a:bodyPr/>
          <a:lstStyle/>
          <a:p>
            <a:r>
              <a:rPr lang="en-US" dirty="0" smtClean="0"/>
              <a:t>Implementation of the </a:t>
            </a:r>
            <a:br>
              <a:rPr lang="en-US" dirty="0" smtClean="0"/>
            </a:br>
            <a:r>
              <a:rPr lang="en-US" dirty="0" smtClean="0"/>
              <a:t>C-SSRS began in September 2016.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Patients presenting with suicidal ideation before and after C-SSRS</a:t>
            </a:r>
            <a:endParaRPr lang="en-US" dirty="0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9117" y="1871220"/>
            <a:ext cx="6674178" cy="4986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29705"/>
            <a:ext cx="8825659" cy="1012596"/>
          </a:xfrm>
        </p:spPr>
        <p:txBody>
          <a:bodyPr/>
          <a:lstStyle/>
          <a:p>
            <a:pPr algn="ctr"/>
            <a:r>
              <a:rPr lang="en-US" dirty="0" smtClean="0"/>
              <a:t>The AIM Model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43201" y="-2113936"/>
            <a:ext cx="18440401" cy="1000125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-310718" y="875071"/>
            <a:ext cx="13272115" cy="598292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56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0" y="-1571625"/>
            <a:ext cx="16002000" cy="1000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0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0" y="-1571625"/>
            <a:ext cx="16002000" cy="1000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4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0" y="-1571625"/>
            <a:ext cx="16002000" cy="1000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8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490194"/>
            <a:ext cx="8825659" cy="1517715"/>
          </a:xfrm>
        </p:spPr>
        <p:txBody>
          <a:bodyPr/>
          <a:lstStyle/>
          <a:p>
            <a:r>
              <a:rPr lang="en-US" dirty="0" smtClean="0"/>
              <a:t>Expected Outcomes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154954" y="1857080"/>
            <a:ext cx="8825659" cy="4600281"/>
          </a:xfrm>
        </p:spPr>
        <p:txBody>
          <a:bodyPr>
            <a:normAutofit fontScale="85000" lnSpcReduction="10000"/>
          </a:bodyPr>
          <a:lstStyle/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/>
              <a:t>Preventing escalation of solvable situations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/>
              <a:t>Identifying &amp; connecting appropriate community resources with those who need them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/>
              <a:t>Reducing the number of students/patients who present to Urgent Care with suicidal ideation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/>
              <a:t>Limiting the number of psychiatric admissions to those who really need them</a:t>
            </a:r>
          </a:p>
          <a:p>
            <a:endParaRPr lang="en-US" sz="32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4296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0"/>
            <a:ext cx="8825658" cy="5382704"/>
          </a:xfrm>
        </p:spPr>
        <p:txBody>
          <a:bodyPr/>
          <a:lstStyle/>
          <a:p>
            <a:r>
              <a:rPr lang="en-US" sz="6600" dirty="0" smtClean="0"/>
              <a:t>Leech Lake Prevention Efforts through Community Partnerships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5382704"/>
            <a:ext cx="8825658" cy="952107"/>
          </a:xfrm>
        </p:spPr>
        <p:txBody>
          <a:bodyPr/>
          <a:lstStyle/>
          <a:p>
            <a:r>
              <a:rPr lang="en-US" dirty="0" smtClean="0"/>
              <a:t>Funded by the department of health and Human services, Division of Behavioral health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80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103695" y="-904973"/>
            <a:ext cx="10793691" cy="818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9795" y="373144"/>
            <a:ext cx="8825659" cy="1191705"/>
          </a:xfrm>
        </p:spPr>
        <p:txBody>
          <a:bodyPr/>
          <a:lstStyle/>
          <a:p>
            <a:r>
              <a:rPr lang="en-US" dirty="0" smtClean="0"/>
              <a:t>Suicide Prevention Trainings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126673" y="1923068"/>
            <a:ext cx="10166638" cy="447773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*Question, Persuade, Refer &gt; Stephanie Downey </a:t>
            </a:r>
          </a:p>
          <a:p>
            <a:r>
              <a:rPr lang="en-US" sz="3200" dirty="0" err="1" smtClean="0"/>
              <a:t>SafeTALK</a:t>
            </a:r>
            <a:r>
              <a:rPr lang="en-US" sz="3200" dirty="0" smtClean="0"/>
              <a:t>&gt; National Alliance on Mental Illness (NAMI)</a:t>
            </a:r>
          </a:p>
          <a:p>
            <a:r>
              <a:rPr lang="en-US" sz="3200" dirty="0" smtClean="0"/>
              <a:t>ASIST&gt; Meghann Levitt</a:t>
            </a:r>
          </a:p>
          <a:p>
            <a:r>
              <a:rPr lang="en-US" sz="3200" dirty="0" smtClean="0"/>
              <a:t>*Means Restriction Education&gt; Stephanie Downey</a:t>
            </a:r>
          </a:p>
          <a:p>
            <a:r>
              <a:rPr lang="en-US" sz="3200" dirty="0" smtClean="0"/>
              <a:t>txt4Life&gt; Stephanie Downey</a:t>
            </a:r>
            <a:endParaRPr lang="en-US" sz="3200" dirty="0"/>
          </a:p>
          <a:p>
            <a:r>
              <a:rPr lang="en-US" sz="3200" dirty="0" smtClean="0"/>
              <a:t>* Have been provided to the hospital staff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1188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612475"/>
            <a:ext cx="8825659" cy="1552755"/>
          </a:xfrm>
        </p:spPr>
        <p:txBody>
          <a:bodyPr/>
          <a:lstStyle/>
          <a:p>
            <a:r>
              <a:rPr lang="en-US" dirty="0" smtClean="0"/>
              <a:t>Results so far…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154954" y="1716657"/>
            <a:ext cx="8825659" cy="488255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Resources are offered at the point of identified need (in the school).</a:t>
            </a:r>
          </a:p>
          <a:p>
            <a:r>
              <a:rPr lang="en-US" sz="3200" dirty="0" smtClean="0"/>
              <a:t>Students feel supported in their time of crisis.</a:t>
            </a:r>
          </a:p>
          <a:p>
            <a:r>
              <a:rPr lang="en-US" sz="3200" dirty="0" smtClean="0"/>
              <a:t>Fewer patients are being sent to Urgent Care without being screened in the community. </a:t>
            </a:r>
          </a:p>
          <a:p>
            <a:r>
              <a:rPr lang="en-US" sz="3200" dirty="0" smtClean="0"/>
              <a:t>Fewer patients are sent to psychiatric facilities.</a:t>
            </a:r>
          </a:p>
          <a:p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166004"/>
          </a:xfrm>
        </p:spPr>
        <p:txBody>
          <a:bodyPr/>
          <a:lstStyle/>
          <a:p>
            <a:r>
              <a:rPr lang="en-US" dirty="0" smtClean="0"/>
              <a:t>Results cont’d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154954" y="2268747"/>
            <a:ext cx="8825659" cy="429595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Enhanced communication among providers.</a:t>
            </a:r>
          </a:p>
          <a:p>
            <a:r>
              <a:rPr lang="en-US" sz="2800" dirty="0" smtClean="0"/>
              <a:t>Providers (MSPI Team, social workers/doctors) have a sense of pride in the process.</a:t>
            </a:r>
          </a:p>
          <a:p>
            <a:r>
              <a:rPr lang="en-US" sz="2800" dirty="0" smtClean="0"/>
              <a:t>Guided by the Calm Group (school social workers, behavioral health providers, hospital staff, and law enforcement).</a:t>
            </a:r>
          </a:p>
          <a:p>
            <a:r>
              <a:rPr lang="en-US" sz="2800" dirty="0" smtClean="0"/>
              <a:t>Medical staff are grateful. </a:t>
            </a:r>
            <a:r>
              <a:rPr lang="en-US" sz="2800" dirty="0" smtClean="0">
                <a:sym typeface="Wingdings" pitchFamily="2" charset="2"/>
              </a:rPr>
              <a:t>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steps: Community Readiness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812" y="1289962"/>
            <a:ext cx="7317213" cy="5487910"/>
          </a:xfrm>
        </p:spPr>
      </p:pic>
    </p:spTree>
    <p:extLst>
      <p:ext uri="{BB962C8B-B14F-4D97-AF65-F5344CB8AC3E}">
        <p14:creationId xmlns:p14="http://schemas.microsoft.com/office/powerpoint/2010/main" val="407382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SAMHSA Tribal Connections TTA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96" y="1853247"/>
            <a:ext cx="5359535" cy="4019651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72" y="1853247"/>
            <a:ext cx="5359535" cy="4019651"/>
          </a:xfrm>
        </p:spPr>
      </p:pic>
    </p:spTree>
    <p:extLst>
      <p:ext uri="{BB962C8B-B14F-4D97-AF65-F5344CB8AC3E}">
        <p14:creationId xmlns:p14="http://schemas.microsoft.com/office/powerpoint/2010/main" val="373945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Logo Development &amp; Marketing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" y="2340502"/>
            <a:ext cx="6170969" cy="346640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675" y="2340501"/>
            <a:ext cx="6170972" cy="3466409"/>
          </a:xfrm>
        </p:spPr>
      </p:pic>
    </p:spTree>
    <p:extLst>
      <p:ext uri="{BB962C8B-B14F-4D97-AF65-F5344CB8AC3E}">
        <p14:creationId xmlns:p14="http://schemas.microsoft.com/office/powerpoint/2010/main" val="212364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Miigwech</a:t>
            </a:r>
            <a:r>
              <a:rPr lang="en-US" dirty="0" smtClean="0"/>
              <a:t>!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65608" y="4572000"/>
            <a:ext cx="10011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hlinkClick r:id="rId2"/>
              </a:rPr>
              <a:t>Sherri.newago@ihs.gov</a:t>
            </a:r>
            <a:r>
              <a:rPr lang="en-US" dirty="0" smtClean="0"/>
              <a:t>		</a:t>
            </a:r>
            <a:r>
              <a:rPr lang="en-US" sz="3200" dirty="0" smtClean="0"/>
              <a:t>218-335-3212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1358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6120610"/>
          </a:xfrm>
        </p:spPr>
        <p:txBody>
          <a:bodyPr/>
          <a:lstStyle/>
          <a:p>
            <a:r>
              <a:rPr lang="en-US" dirty="0" smtClean="0"/>
              <a:t>Objectives: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Participants will increase knowledge of the Columbia-Suicide Severity Rating Scale as it is used in a community setting.</a:t>
            </a:r>
            <a:br>
              <a:rPr lang="en-US" sz="3200" dirty="0" smtClean="0"/>
            </a:br>
            <a:r>
              <a:rPr lang="en-US" sz="3200" dirty="0" smtClean="0"/>
              <a:t>Participants will learn how improved communication processes can improve coordination and reduce </a:t>
            </a:r>
            <a:r>
              <a:rPr lang="en-US" sz="3200" dirty="0" err="1" smtClean="0"/>
              <a:t>siloed</a:t>
            </a:r>
            <a:r>
              <a:rPr lang="en-US" sz="3200" dirty="0" smtClean="0"/>
              <a:t> interventions.</a:t>
            </a:r>
            <a:br>
              <a:rPr lang="en-US" sz="3200" dirty="0" smtClean="0"/>
            </a:br>
            <a:r>
              <a:rPr lang="en-US" sz="3200" dirty="0" smtClean="0"/>
              <a:t>Participants will learn how community engagement promotes sustainability and ownership in the process.</a:t>
            </a:r>
            <a:br>
              <a:rPr lang="en-US" sz="3200" dirty="0" smtClean="0"/>
            </a:b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952107"/>
            <a:ext cx="9404723" cy="1357459"/>
          </a:xfrm>
        </p:spPr>
        <p:txBody>
          <a:bodyPr/>
          <a:lstStyle/>
          <a:p>
            <a:pPr algn="ctr"/>
            <a:r>
              <a:rPr lang="en-US" dirty="0" smtClean="0"/>
              <a:t>Partnerships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3780148"/>
            <a:ext cx="2940050" cy="1047063"/>
          </a:xfrm>
        </p:spPr>
        <p:txBody>
          <a:bodyPr/>
          <a:lstStyle/>
          <a:p>
            <a:r>
              <a:rPr lang="en-US" dirty="0" smtClean="0"/>
              <a:t>Leech Lake Behavioral Health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3752190" y="3259931"/>
            <a:ext cx="3212707" cy="734953"/>
          </a:xfrm>
        </p:spPr>
        <p:txBody>
          <a:bodyPr/>
          <a:lstStyle/>
          <a:p>
            <a:r>
              <a:rPr lang="en-US" dirty="0" smtClean="0"/>
              <a:t>Cass Lake-</a:t>
            </a:r>
            <a:r>
              <a:rPr lang="en-US" dirty="0" err="1" smtClean="0"/>
              <a:t>Bena</a:t>
            </a:r>
            <a:r>
              <a:rPr lang="en-US" dirty="0" smtClean="0"/>
              <a:t> ISD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128459" y="2683669"/>
            <a:ext cx="2932113" cy="576262"/>
          </a:xfrm>
        </p:spPr>
        <p:txBody>
          <a:bodyPr/>
          <a:lstStyle/>
          <a:p>
            <a:r>
              <a:rPr lang="en-US" dirty="0" smtClean="0"/>
              <a:t>Leech Lake Tribal College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/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Bug-O-Nay-Ge-</a:t>
            </a:r>
            <a:r>
              <a:rPr lang="en-US" sz="24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shig</a:t>
            </a:r>
            <a:r>
              <a:rPr lang="en-US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School</a:t>
            </a:r>
            <a:endParaRPr lang="en-US" sz="24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0132" y="2394409"/>
            <a:ext cx="2205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Cass Lake Hospital</a:t>
            </a:r>
            <a:endParaRPr lang="en-US" sz="24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21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5608" y="1164566"/>
            <a:ext cx="10991653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</a:rPr>
              <a:t>The 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</a:rPr>
              <a:t>Leech Lake suicide prevention effort is community-wide. Cass 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</a:rPr>
              <a:t>Lake Hospital 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</a:rPr>
              <a:t>is addressing suicidal 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</a:rPr>
              <a:t>ideation presentations through implementation of a four member Suicide Prevention 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</a:rPr>
              <a:t>Team. 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</a:rPr>
              <a:t>The Project Coordinator and the Traditional Healer 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</a:rPr>
              <a:t>provide 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</a:rPr>
              <a:t>community outreach throughout the Leech Lake 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</a:rPr>
              <a:t>Nation, 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</a:rPr>
              <a:t>collaborating with community 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</a:rPr>
              <a:t>partners to 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</a:rPr>
              <a:t>offer/coordinate cultural activities to promote cultural health in all dimensions and reinforce the importance of cultural identity as a resiliency factor.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US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8095" y="327804"/>
            <a:ext cx="7871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Brief Project Overview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3774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810706"/>
            <a:ext cx="8825659" cy="1357460"/>
          </a:xfrm>
        </p:spPr>
        <p:txBody>
          <a:bodyPr/>
          <a:lstStyle/>
          <a:p>
            <a:r>
              <a:rPr lang="en-US" dirty="0" smtClean="0"/>
              <a:t>Brief Project Overview cont’d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154954" y="2696066"/>
            <a:ext cx="8825659" cy="3323734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</a:rPr>
              <a:t>The MSPI Team works to create a health care culture that encourages the community to seek help for mental health problems; a culture in which mental health problems do not need to be hidden, secretive, or stigmatized; a culture that allows the community to obtain the mental health services that are needed for healthier life styles.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944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11709" y="-1060348"/>
            <a:ext cx="16002000" cy="1000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1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Efforts so far…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Calm Group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5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Quarterly meetings to discuss: 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Processes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Ways to improve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Identify gaps in services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Take pride in our efforts</a:t>
            </a:r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Identifying Universal Screening Tool	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2016 National Behavioral Health Conference: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Identified universal screening tool recommended by international experts: the Columbia-Suicide Severity Rating Scale</a:t>
            </a:r>
            <a:endParaRPr lang="en-US" sz="2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Training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7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School social workers &amp; counselors are being trained. Two sessions so far with 12 people trained. Another one coming soon…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7010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Efforts continued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Cultural Advisor	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5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smtClean="0"/>
              <a:t>Enhancing networks with our partners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/>
              <a:t>Working with individuals/families providing cultural re-connection through </a:t>
            </a:r>
            <a:r>
              <a:rPr lang="en-US" sz="2000" dirty="0" err="1" smtClean="0"/>
              <a:t>Ojibwe</a:t>
            </a:r>
            <a:r>
              <a:rPr lang="en-US" sz="2000" dirty="0" smtClean="0"/>
              <a:t> language and ceremonies</a:t>
            </a:r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Meth Support Group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Cass Lake Hospital is sponsoring a methamphetamine support group every other week at the  hospital facilitated by an ex-meth user (clean and sober for 2 years)</a:t>
            </a:r>
            <a:endParaRPr lang="en-US" sz="2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Women’s Group	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7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Educational group to empower women through knowledge of subjects at their request. Two listening sessions were held. </a:t>
            </a:r>
            <a:r>
              <a:rPr lang="en-US" sz="2000" dirty="0"/>
              <a:t> </a:t>
            </a:r>
            <a:r>
              <a:rPr lang="en-US" sz="2000" dirty="0" smtClean="0"/>
              <a:t>Still in the “conceptualization stage”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2896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614</TotalTime>
  <Words>679</Words>
  <Application>Microsoft Office PowerPoint</Application>
  <PresentationFormat>Widescreen</PresentationFormat>
  <Paragraphs>92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Century Gothic</vt:lpstr>
      <vt:lpstr>Times New Roman</vt:lpstr>
      <vt:lpstr>Wingdings</vt:lpstr>
      <vt:lpstr>Wingdings 3</vt:lpstr>
      <vt:lpstr>Ion</vt:lpstr>
      <vt:lpstr>Leech Lake Suicide Prevention Efforts through Community Partnerships  National Behavioral Health Conference August 16, 2017  Sherri Newago Cass Lake Hospital MSPI Project Coordinator </vt:lpstr>
      <vt:lpstr>Leech Lake Prevention Efforts through Community Partnerships</vt:lpstr>
      <vt:lpstr>Objectives:  Participants will increase knowledge of the Columbia-Suicide Severity Rating Scale as it is used in a community setting. Participants will learn how improved communication processes can improve coordination and reduce siloed interventions. Participants will learn how community engagement promotes sustainability and ownership in the process. </vt:lpstr>
      <vt:lpstr>Partnerships</vt:lpstr>
      <vt:lpstr>PowerPoint Presentation</vt:lpstr>
      <vt:lpstr>Brief Project Overview cont’d</vt:lpstr>
      <vt:lpstr>PowerPoint Presentation</vt:lpstr>
      <vt:lpstr>Efforts so far…</vt:lpstr>
      <vt:lpstr> Efforts continued</vt:lpstr>
      <vt:lpstr>Where We Are With the Team</vt:lpstr>
      <vt:lpstr>Team continued</vt:lpstr>
      <vt:lpstr>The Columbia-Suicide Severity Rating Scale was accepted as the universal screening tool.</vt:lpstr>
      <vt:lpstr>Implementation of the  C-SSRS began in September 2016.</vt:lpstr>
      <vt:lpstr>Patients presenting with suicidal ideation before and after C-SSRS</vt:lpstr>
      <vt:lpstr>The AIM Model</vt:lpstr>
      <vt:lpstr>PowerPoint Presentation</vt:lpstr>
      <vt:lpstr>PowerPoint Presentation</vt:lpstr>
      <vt:lpstr>PowerPoint Presentation</vt:lpstr>
      <vt:lpstr>Expected Outcomes</vt:lpstr>
      <vt:lpstr>PowerPoint Presentation</vt:lpstr>
      <vt:lpstr>Suicide Prevention Trainings</vt:lpstr>
      <vt:lpstr>Results so far…</vt:lpstr>
      <vt:lpstr>Results cont’d</vt:lpstr>
      <vt:lpstr>Next steps: Community Readiness</vt:lpstr>
      <vt:lpstr>SAMHSA Tribal Connections TTA</vt:lpstr>
      <vt:lpstr>Logo Development &amp; Marketing</vt:lpstr>
      <vt:lpstr>Miigwech!  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Leech Lake Prevention Efforts through Community Partnerships</dc:title>
  <dc:creator>Suagee-Beauduy, Mary J (IHS/BEM)</dc:creator>
  <cp:lastModifiedBy>Suagee-Beauduy, Mary J (IHS/BEM)</cp:lastModifiedBy>
  <cp:revision>74</cp:revision>
  <dcterms:created xsi:type="dcterms:W3CDTF">2016-12-16T15:35:15Z</dcterms:created>
  <dcterms:modified xsi:type="dcterms:W3CDTF">2017-08-14T14:27:20Z</dcterms:modified>
</cp:coreProperties>
</file>